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3" r:id="rId2"/>
  </p:sldMasterIdLst>
  <p:sldIdLst>
    <p:sldId id="256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7" r:id="rId11"/>
    <p:sldId id="269" r:id="rId12"/>
    <p:sldId id="266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36"/>
    <p:restoredTop sz="94694"/>
  </p:normalViewPr>
  <p:slideViewPr>
    <p:cSldViewPr snapToGrid="0" snapToObjects="1">
      <p:cViewPr>
        <p:scale>
          <a:sx n="102" d="100"/>
          <a:sy n="102" d="100"/>
        </p:scale>
        <p:origin x="91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60961"/>
            <a:ext cx="12080240" cy="74167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076634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25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040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CDD01-E503-F840-9A2A-3783A490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0251D2-43BA-C946-A8E2-C1666250C02C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47D1BD-9050-E74A-ACDB-B2A1C15F8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" y="0"/>
            <a:ext cx="12182475" cy="1817688"/>
          </a:xfrm>
        </p:spPr>
        <p:txBody>
          <a:bodyPr anchor="ctr"/>
          <a:lstStyle>
            <a:lvl1pPr algn="ctr">
              <a:buNone/>
              <a:defRPr sz="44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6704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41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8360-F110-334F-ADB1-078F687C4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2857"/>
            <a:ext cx="9144000" cy="30071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prstClr val="black"/>
                </a:solidFill>
              </a:rPr>
              <a:t>Lecture 2</a:t>
            </a:r>
            <a:br>
              <a:rPr lang="en-US" sz="2800" b="1" dirty="0">
                <a:solidFill>
                  <a:prstClr val="black"/>
                </a:solidFill>
              </a:rPr>
            </a:br>
            <a:r>
              <a:rPr lang="en-GB" sz="2800" b="1" dirty="0">
                <a:solidFill>
                  <a:prstClr val="black"/>
                </a:solidFill>
              </a:rPr>
              <a:t>Single-cell chromatin accessibility:</a:t>
            </a:r>
            <a:r>
              <a:rPr lang="en-GB" sz="2800" dirty="0">
                <a:solidFill>
                  <a:prstClr val="black"/>
                </a:solidFill>
              </a:rPr>
              <a:t> </a:t>
            </a:r>
            <a:br>
              <a:rPr lang="en-GB" sz="2800" dirty="0">
                <a:solidFill>
                  <a:prstClr val="black"/>
                </a:solidFill>
              </a:rPr>
            </a:br>
            <a:r>
              <a:rPr lang="en-GB" sz="2800" dirty="0">
                <a:solidFill>
                  <a:prstClr val="black"/>
                </a:solidFill>
              </a:rPr>
              <a:t>Deciphering chromatin accessibility heterogeneity in cell populations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E365B-70F6-364F-A961-8DBC6043D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3184"/>
            <a:ext cx="9144000" cy="2395959"/>
          </a:xfrm>
        </p:spPr>
        <p:txBody>
          <a:bodyPr>
            <a:normAutofit lnSpcReduction="10000"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workshop 2021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Bulk and single-cell ATAC-seq analysis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Instructor: </a:t>
            </a:r>
            <a:r>
              <a:rPr lang="en-US" dirty="0">
                <a:latin typeface="Comfortaa" pitchFamily="2" charset="0"/>
              </a:rPr>
              <a:t>Jacques Serizay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683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9BF-A1F5-9A4F-B9BC-1AD86C5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Signac: extending Seurat for chromatin accessibility single-cell assays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EE53-4F0E-174C-AC17-FF2E8B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10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ADCDF-A9C1-0B47-A867-8E46DA515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Tim Stuart et al, 2021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F5C240-F365-DC45-ACA7-64605CAC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`</a:t>
            </a:r>
            <a:r>
              <a:rPr lang="en-US" dirty="0" err="1"/>
              <a:t>ChromatinAssay</a:t>
            </a:r>
            <a:r>
              <a:rPr lang="en-US" dirty="0"/>
              <a:t>` contains more information than canonical `Assay` objects from Seurat.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606B9D-7AFF-E848-8DD3-A32147D0A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466" y="1527570"/>
            <a:ext cx="6931068" cy="499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28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9BF-A1F5-9A4F-B9BC-1AD86C5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chromVAR</a:t>
            </a:r>
            <a:r>
              <a:rPr lang="en-US" dirty="0"/>
              <a:t> can identify TF motif “activity”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EE53-4F0E-174C-AC17-FF2E8B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ADCDF-A9C1-0B47-A867-8E46DA515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Schep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al., Nat. Methods 2017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F5C240-F365-DC45-ACA7-64605CAC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single-cell ATAC-seq data, as well as motif databases, </a:t>
            </a:r>
            <a:r>
              <a:rPr lang="en-US" dirty="0" err="1"/>
              <a:t>chromVAR</a:t>
            </a:r>
            <a:r>
              <a:rPr lang="en-US" dirty="0"/>
              <a:t> can identify which TF motifs are enriched in each cell and provides a framework to re-cluster cells based on TF “activity”.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02DF84-53DB-1E44-88CB-579158BCE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3" y="2127301"/>
            <a:ext cx="9842339" cy="343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77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9BF-A1F5-9A4F-B9BC-1AD86C5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Associating distal regulatory elements to the gene(s) they regulate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EE53-4F0E-174C-AC17-FF2E8B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ADCDF-A9C1-0B47-A867-8E46DA515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Pliner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al., Mol. Cell 2018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F5C240-F365-DC45-ACA7-64605CAC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single-cell ATAC-seq data, Cicero can be used to link distal elements to their regulated genes.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133C3-BF53-1D43-90FF-72869CED1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90" y="3198927"/>
            <a:ext cx="9434512" cy="27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90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9BF-A1F5-9A4F-B9BC-1AD86C5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approaches to profile chromatin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66E26-9E83-0044-9284-9308891A5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10X Genomics “easy” </a:t>
            </a:r>
            <a:r>
              <a:rPr lang="en-US" sz="2800" dirty="0" err="1">
                <a:solidFill>
                  <a:prstClr val="black"/>
                </a:solidFill>
              </a:rPr>
              <a:t>scATAC</a:t>
            </a:r>
            <a:r>
              <a:rPr lang="en-US" sz="2800" dirty="0">
                <a:solidFill>
                  <a:prstClr val="black"/>
                </a:solidFill>
              </a:rPr>
              <a:t>-seq: </a:t>
            </a:r>
            <a:endParaRPr lang="en-US" sz="2400" dirty="0">
              <a:solidFill>
                <a:prstClr val="black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</a:rPr>
              <a:t>Essentially performing ATAC-seq then barcoding within tiny droplets, each containing a single nucleus.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prstClr val="black"/>
                </a:solidFill>
              </a:rPr>
              <a:t>sci-ATAC-seq: 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400" dirty="0">
                <a:solidFill>
                  <a:prstClr val="black"/>
                </a:solidFill>
              </a:rPr>
              <a:t>Randomly sorting cells in 384-well plates and indexing cells. Pool and repeat. After several rounds, each cell has a unique combination of indices. ATAC-seq is then performed on pooled cells and demultiplexing is done after sequencing. </a:t>
            </a:r>
            <a:endParaRPr lang="en-US" sz="2400" dirty="0">
              <a:solidFill>
                <a:prstClr val="black"/>
              </a:solidFill>
            </a:endParaRPr>
          </a:p>
          <a:p>
            <a:pPr marL="457200" lvl="1" inden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2400" dirty="0">
              <a:solidFill>
                <a:prstClr val="black"/>
              </a:solidFill>
            </a:endParaRPr>
          </a:p>
          <a:p>
            <a:pPr marL="457200" lvl="1" inden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dirty="0"/>
          </a:p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“Manual” </a:t>
            </a:r>
            <a:r>
              <a:rPr lang="en-US" sz="2800" dirty="0" err="1">
                <a:solidFill>
                  <a:prstClr val="black"/>
                </a:solidFill>
              </a:rPr>
              <a:t>scATACseq</a:t>
            </a:r>
            <a:r>
              <a:rPr lang="en-US" sz="2800" dirty="0">
                <a:solidFill>
                  <a:prstClr val="black"/>
                </a:solidFill>
              </a:rPr>
              <a:t> using microfluidics: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EE53-4F0E-174C-AC17-FF2E8B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ADCDF-A9C1-0B47-A867-8E46DA515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F3E4A-E1F9-C04D-A856-4E0A0E267059}"/>
              </a:ext>
            </a:extLst>
          </p:cNvPr>
          <p:cNvSpPr txBox="1"/>
          <p:nvPr/>
        </p:nvSpPr>
        <p:spPr>
          <a:xfrm>
            <a:off x="2784081" y="5432454"/>
            <a:ext cx="2643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>
                <a:solidFill>
                  <a:schemeClr val="bg1">
                    <a:lumMod val="65000"/>
                  </a:schemeClr>
                </a:solidFill>
              </a:rPr>
              <a:t>Amini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 et al., Nat. Genet. 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F830B-41C4-F741-A387-14985FD28B97}"/>
              </a:ext>
            </a:extLst>
          </p:cNvPr>
          <p:cNvSpPr txBox="1"/>
          <p:nvPr/>
        </p:nvSpPr>
        <p:spPr>
          <a:xfrm>
            <a:off x="5101396" y="1861020"/>
            <a:ext cx="4921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https://www.10xgenomics.com/products/single-cell-</a:t>
            </a:r>
            <a:r>
              <a:rPr lang="en-US" sz="1600" i="1" dirty="0" err="1">
                <a:solidFill>
                  <a:schemeClr val="bg1">
                    <a:lumMod val="65000"/>
                  </a:schemeClr>
                </a:solidFill>
              </a:rPr>
              <a:t>atac</a:t>
            </a:r>
            <a:endParaRPr lang="en-US" sz="16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D33A6-0EA7-4946-9287-370B01FE78EF}"/>
              </a:ext>
            </a:extLst>
          </p:cNvPr>
          <p:cNvSpPr txBox="1"/>
          <p:nvPr/>
        </p:nvSpPr>
        <p:spPr>
          <a:xfrm>
            <a:off x="2784081" y="4235918"/>
            <a:ext cx="436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>
                <a:solidFill>
                  <a:schemeClr val="bg1">
                    <a:lumMod val="65000"/>
                  </a:schemeClr>
                </a:solidFill>
              </a:rPr>
              <a:t>Amini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 et al., Nat. Genet. 2014 / Lareau et al., 2019</a:t>
            </a:r>
          </a:p>
        </p:txBody>
      </p:sp>
    </p:spTree>
    <p:extLst>
      <p:ext uri="{BB962C8B-B14F-4D97-AF65-F5344CB8AC3E}">
        <p14:creationId xmlns:p14="http://schemas.microsoft.com/office/powerpoint/2010/main" val="3612086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9BF-A1F5-9A4F-B9BC-1AD86C5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Multi-omics approaches to profile chromatin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66E26-9E83-0044-9284-9308891A5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10x Genomics </a:t>
            </a:r>
            <a:r>
              <a:rPr lang="en-US" sz="2800" dirty="0" err="1">
                <a:solidFill>
                  <a:prstClr val="black"/>
                </a:solidFill>
              </a:rPr>
              <a:t>Multiome</a:t>
            </a:r>
            <a:r>
              <a:rPr lang="en-US" sz="2800" dirty="0">
                <a:solidFill>
                  <a:prstClr val="black"/>
                </a:solidFill>
              </a:rPr>
              <a:t>: 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600" dirty="0">
                <a:solidFill>
                  <a:prstClr val="black"/>
                </a:solidFill>
              </a:rPr>
              <a:t>Standard 10X chromium controller to encapsulate cells in droplets similar to the </a:t>
            </a:r>
            <a:r>
              <a:rPr lang="en-US" sz="2600" dirty="0" err="1">
                <a:solidFill>
                  <a:prstClr val="black"/>
                </a:solidFill>
              </a:rPr>
              <a:t>scATAC</a:t>
            </a:r>
            <a:r>
              <a:rPr lang="en-US" sz="2600" dirty="0">
                <a:solidFill>
                  <a:prstClr val="black"/>
                </a:solidFill>
              </a:rPr>
              <a:t>-seq kit. You need to extract nuclei and </a:t>
            </a:r>
            <a:r>
              <a:rPr lang="en-US" sz="2600" dirty="0" err="1">
                <a:solidFill>
                  <a:prstClr val="black"/>
                </a:solidFill>
              </a:rPr>
              <a:t>tagment</a:t>
            </a:r>
            <a:r>
              <a:rPr lang="en-US" sz="2600" dirty="0">
                <a:solidFill>
                  <a:prstClr val="black"/>
                </a:solidFill>
              </a:rPr>
              <a:t> them in bulk before loading them into the instrument.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sz="2600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prstClr val="black"/>
                </a:solidFill>
              </a:rPr>
              <a:t>sciCAR</a:t>
            </a:r>
            <a:r>
              <a:rPr lang="en-US" sz="2800" dirty="0">
                <a:solidFill>
                  <a:prstClr val="black"/>
                </a:solidFill>
              </a:rPr>
              <a:t>: </a:t>
            </a:r>
            <a:endParaRPr lang="en-US" sz="2400" dirty="0">
              <a:solidFill>
                <a:prstClr val="black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</a:rPr>
              <a:t>Plate-based combinatorial indexing strategy and essentially combines </a:t>
            </a:r>
            <a:r>
              <a:rPr lang="en-US" sz="2400" dirty="0" err="1">
                <a:solidFill>
                  <a:prstClr val="black"/>
                </a:solidFill>
              </a:rPr>
              <a:t>sciRNA</a:t>
            </a:r>
            <a:r>
              <a:rPr lang="en-US" sz="2400" dirty="0">
                <a:solidFill>
                  <a:prstClr val="black"/>
                </a:solidFill>
              </a:rPr>
              <a:t>-seq and </a:t>
            </a:r>
            <a:r>
              <a:rPr lang="en-US" sz="2400" dirty="0" err="1">
                <a:solidFill>
                  <a:prstClr val="black"/>
                </a:solidFill>
              </a:rPr>
              <a:t>sciATAC</a:t>
            </a:r>
            <a:r>
              <a:rPr lang="en-US" sz="2400" dirty="0">
                <a:solidFill>
                  <a:prstClr val="black"/>
                </a:solidFill>
              </a:rPr>
              <a:t>-seq.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prstClr val="black"/>
                </a:solidFill>
              </a:rPr>
              <a:t>scCAT</a:t>
            </a:r>
            <a:r>
              <a:rPr lang="en-US" sz="2800" dirty="0">
                <a:solidFill>
                  <a:prstClr val="black"/>
                </a:solidFill>
              </a:rPr>
              <a:t>-seq: </a:t>
            </a:r>
            <a:endParaRPr lang="en-US" sz="2400" dirty="0">
              <a:solidFill>
                <a:prstClr val="black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</a:rPr>
              <a:t>Lower-throughput plate-based method for dual gene expression DNA accessibility profiling.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SNARE-seq: </a:t>
            </a:r>
            <a:endParaRPr lang="en-US" sz="2400" dirty="0">
              <a:solidFill>
                <a:prstClr val="black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</a:rPr>
              <a:t>First droplet-based RNA/ATAC co-assay method, using tricks to collect both DNA and RNA information using standard Drop-seq beads</a:t>
            </a:r>
            <a:endParaRPr lang="en-US" sz="28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EE53-4F0E-174C-AC17-FF2E8B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F830B-41C4-F741-A387-14985FD28B97}"/>
              </a:ext>
            </a:extLst>
          </p:cNvPr>
          <p:cNvSpPr txBox="1"/>
          <p:nvPr/>
        </p:nvSpPr>
        <p:spPr>
          <a:xfrm>
            <a:off x="2784081" y="3259723"/>
            <a:ext cx="1429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Cao et al. 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373F7F-87FD-DC41-870A-38D535C2CE0F}"/>
              </a:ext>
            </a:extLst>
          </p:cNvPr>
          <p:cNvSpPr txBox="1"/>
          <p:nvPr/>
        </p:nvSpPr>
        <p:spPr>
          <a:xfrm>
            <a:off x="2784081" y="4648203"/>
            <a:ext cx="13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Liu et al.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3DF11-E851-E24B-B4EF-776010605413}"/>
              </a:ext>
            </a:extLst>
          </p:cNvPr>
          <p:cNvSpPr txBox="1"/>
          <p:nvPr/>
        </p:nvSpPr>
        <p:spPr>
          <a:xfrm>
            <a:off x="2784081" y="6391276"/>
            <a:ext cx="2519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Chen, Lake, and Zhang 2019</a:t>
            </a:r>
          </a:p>
        </p:txBody>
      </p:sp>
    </p:spTree>
    <p:extLst>
      <p:ext uri="{BB962C8B-B14F-4D97-AF65-F5344CB8AC3E}">
        <p14:creationId xmlns:p14="http://schemas.microsoft.com/office/powerpoint/2010/main" val="402719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9BF-A1F5-9A4F-B9BC-1AD86C5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Spatially resolved single cell ATAC-seq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66E26-9E83-0044-9284-9308891A5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prstClr val="black"/>
                </a:solidFill>
              </a:rPr>
              <a:t>sciMAP</a:t>
            </a:r>
            <a:r>
              <a:rPr lang="en-US" sz="2800" dirty="0">
                <a:solidFill>
                  <a:prstClr val="black"/>
                </a:solidFill>
              </a:rPr>
              <a:t>-ATAC: </a:t>
            </a:r>
            <a:endParaRPr lang="en-US" sz="2400" dirty="0">
              <a:solidFill>
                <a:prstClr val="black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</a:rPr>
              <a:t>Performing sci-ATAC-seq after manual microdissection of cryosections. Retains the positional information of each cell within a 214 micron cubic region, with up to hundreds of tracked positions in a single experiment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endParaRPr lang="en-US" sz="2400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endParaRPr lang="en-US" sz="3000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Spatial-ATAC-seq</a:t>
            </a:r>
            <a:r>
              <a:rPr lang="en-US" sz="2800" dirty="0">
                <a:solidFill>
                  <a:prstClr val="black"/>
                </a:solidFill>
              </a:rPr>
              <a:t>: </a:t>
            </a:r>
            <a:endParaRPr lang="en-US" sz="2400" dirty="0">
              <a:solidFill>
                <a:prstClr val="black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</a:rPr>
              <a:t>On-slide microfluidics-based barcoding of fixed thin organ slices (</a:t>
            </a:r>
            <a:r>
              <a:rPr lang="en-US" sz="2400" dirty="0" err="1">
                <a:solidFill>
                  <a:prstClr val="black"/>
                </a:solidFill>
              </a:rPr>
              <a:t>DBiT</a:t>
            </a:r>
            <a:r>
              <a:rPr lang="en-US" sz="2400" dirty="0">
                <a:solidFill>
                  <a:prstClr val="black"/>
                </a:solidFill>
              </a:rPr>
              <a:t>-seq).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EE53-4F0E-174C-AC17-FF2E8B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ADCDF-A9C1-0B47-A867-8E46DA515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F830B-41C4-F741-A387-14985FD28B97}"/>
              </a:ext>
            </a:extLst>
          </p:cNvPr>
          <p:cNvSpPr txBox="1"/>
          <p:nvPr/>
        </p:nvSpPr>
        <p:spPr>
          <a:xfrm>
            <a:off x="3443838" y="2439754"/>
            <a:ext cx="1924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Thornton et al.,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30C82-6E3B-1E4C-9F17-731ADA665AF5}"/>
              </a:ext>
            </a:extLst>
          </p:cNvPr>
          <p:cNvSpPr txBox="1"/>
          <p:nvPr/>
        </p:nvSpPr>
        <p:spPr>
          <a:xfrm>
            <a:off x="3443838" y="4199106"/>
            <a:ext cx="1597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Deng et al., 2021</a:t>
            </a:r>
          </a:p>
        </p:txBody>
      </p:sp>
    </p:spTree>
    <p:extLst>
      <p:ext uri="{BB962C8B-B14F-4D97-AF65-F5344CB8AC3E}">
        <p14:creationId xmlns:p14="http://schemas.microsoft.com/office/powerpoint/2010/main" val="3090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9BF-A1F5-9A4F-B9BC-1AD86C5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10X Genomics single-cell ATAC-seq tagmentation occurs in bulk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EE53-4F0E-174C-AC17-FF2E8B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ADCDF-A9C1-0B47-A867-8E46DA515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F5C240-F365-DC45-ACA7-64605CAC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nuclei are isolated, tagmentation happens just like bulk ATAC-seq.</a:t>
            </a:r>
          </a:p>
          <a:p>
            <a:r>
              <a:rPr lang="en-US" dirty="0"/>
              <a:t>After tagmentation, intact nuclei are loaded with barcoded beads to make the sequencing library.</a:t>
            </a:r>
          </a:p>
        </p:txBody>
      </p:sp>
      <p:pic>
        <p:nvPicPr>
          <p:cNvPr id="1026" name="Picture 2" descr="The Chromium partitioning workflow for single cell epigenomic profiling.">
            <a:extLst>
              <a:ext uri="{FF2B5EF4-FFF2-40B4-BE49-F238E27FC236}">
                <a16:creationId xmlns:a16="http://schemas.microsoft.com/office/drawing/2014/main" id="{7489788C-25AB-5545-9A81-39B0D9603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2" y="2339084"/>
            <a:ext cx="11242876" cy="396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3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9BF-A1F5-9A4F-B9BC-1AD86C5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ATAC-seq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EE53-4F0E-174C-AC17-FF2E8B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ADCDF-A9C1-0B47-A867-8E46DA515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Fang et al., Nat. Comm. 2021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F5C240-F365-DC45-ACA7-64605CAC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scATACseq</a:t>
            </a:r>
            <a:r>
              <a:rPr lang="en-US" dirty="0"/>
              <a:t> processing steps are different from </a:t>
            </a:r>
            <a:r>
              <a:rPr lang="en-US" dirty="0" err="1"/>
              <a:t>scRNAseq</a:t>
            </a:r>
            <a:r>
              <a:rPr lang="en-US" dirty="0"/>
              <a:t>, notably to the extreme sparsity of the data. The counts are often binarized, the normalization relies on Latent Semantic Indexing, and the dimensionality reductions use the SVD algorithm. </a:t>
            </a:r>
          </a:p>
        </p:txBody>
      </p:sp>
      <p:pic>
        <p:nvPicPr>
          <p:cNvPr id="3076" name="Picture 4" descr="Fig. 1">
            <a:extLst>
              <a:ext uri="{FF2B5EF4-FFF2-40B4-BE49-F238E27FC236}">
                <a16:creationId xmlns:a16="http://schemas.microsoft.com/office/drawing/2014/main" id="{8883B30C-27CD-B54C-9155-9C8D79D90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166" y="2576983"/>
            <a:ext cx="8279757" cy="381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3C2A32-E325-F648-B3EF-9AB3F78F0012}"/>
              </a:ext>
            </a:extLst>
          </p:cNvPr>
          <p:cNvSpPr/>
          <p:nvPr/>
        </p:nvSpPr>
        <p:spPr>
          <a:xfrm>
            <a:off x="2002420" y="4514127"/>
            <a:ext cx="8843058" cy="2003811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CB3B4-1560-EE4A-985B-C6271A02433A}"/>
              </a:ext>
            </a:extLst>
          </p:cNvPr>
          <p:cNvSpPr/>
          <p:nvPr/>
        </p:nvSpPr>
        <p:spPr>
          <a:xfrm>
            <a:off x="7141580" y="2511707"/>
            <a:ext cx="3703898" cy="2003811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54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9BF-A1F5-9A4F-B9BC-1AD86C5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ATAC-seq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EE53-4F0E-174C-AC17-FF2E8B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ADCDF-A9C1-0B47-A867-8E46DA515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Fang et al., Nat. Comm. 2021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F5C240-F365-DC45-ACA7-64605CAC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clustering strategy is often same than </a:t>
            </a:r>
            <a:r>
              <a:rPr lang="en-US" dirty="0" err="1"/>
              <a:t>scRNAseq</a:t>
            </a:r>
            <a:r>
              <a:rPr lang="en-US" dirty="0"/>
              <a:t>, relying on graph-based community-finding algorithms. </a:t>
            </a:r>
          </a:p>
        </p:txBody>
      </p:sp>
      <p:pic>
        <p:nvPicPr>
          <p:cNvPr id="3076" name="Picture 4" descr="Fig. 1">
            <a:extLst>
              <a:ext uri="{FF2B5EF4-FFF2-40B4-BE49-F238E27FC236}">
                <a16:creationId xmlns:a16="http://schemas.microsoft.com/office/drawing/2014/main" id="{8883B30C-27CD-B54C-9155-9C8D79D90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166" y="2576983"/>
            <a:ext cx="8279757" cy="381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3C2A32-E325-F648-B3EF-9AB3F78F0012}"/>
              </a:ext>
            </a:extLst>
          </p:cNvPr>
          <p:cNvSpPr/>
          <p:nvPr/>
        </p:nvSpPr>
        <p:spPr>
          <a:xfrm>
            <a:off x="2002420" y="4514127"/>
            <a:ext cx="8843058" cy="2003811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3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9BF-A1F5-9A4F-B9BC-1AD86C5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ATAC-seq QC and analysis are essentially the same than in bulk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EE53-4F0E-174C-AC17-FF2E8B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ADCDF-A9C1-0B47-A867-8E46DA515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Fang et al., Nat. Comm. 2021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F5C240-F365-DC45-ACA7-64605CAC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Peak calling, DA analysis, motif analysis and interaction predictions are all steps which can be done with bulk ATAC-seq datasets. </a:t>
            </a:r>
          </a:p>
        </p:txBody>
      </p:sp>
      <p:pic>
        <p:nvPicPr>
          <p:cNvPr id="7" name="Picture 4" descr="Fig. 1">
            <a:extLst>
              <a:ext uri="{FF2B5EF4-FFF2-40B4-BE49-F238E27FC236}">
                <a16:creationId xmlns:a16="http://schemas.microsoft.com/office/drawing/2014/main" id="{624EA056-374E-B14E-9B84-E07CFA454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166" y="2576983"/>
            <a:ext cx="8279757" cy="381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66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9BF-A1F5-9A4F-B9BC-1AD86C5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Signac: extending Seurat for chromatin accessibility single-cell assays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EE53-4F0E-174C-AC17-FF2E8B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ADCDF-A9C1-0B47-A867-8E46DA515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Tim Stuart et al, 2021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F5C240-F365-DC45-ACA7-64605CAC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Signac builds on top of the `Seurat</a:t>
            </a:r>
            <a:r>
              <a:rPr lang="en-US"/>
              <a:t>` objects.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C7B78-AD19-834E-B77E-E8A1B02B1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147804"/>
            <a:ext cx="92202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386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" id="{B8D1EDB2-A850-5E44-85DB-3FDEB8AD43FF}" vid="{EAD1B5A1-B849-6948-A751-7B7CADFBE375}"/>
    </a:ext>
  </a:extLst>
</a:theme>
</file>

<file path=ppt/theme/theme2.xml><?xml version="1.0" encoding="utf-8"?>
<a:theme xmlns:a="http://schemas.openxmlformats.org/drawingml/2006/main" name="nice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ice_theme" id="{7C68A533-D388-F049-82FC-349A5A079CBD}" vid="{BBCB4545-6B87-0E4C-8DA4-71815AB1F3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</Template>
  <TotalTime>6352</TotalTime>
  <Words>629</Words>
  <Application>Microsoft Macintosh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Comfortaa</vt:lpstr>
      <vt:lpstr>Theme</vt:lpstr>
      <vt:lpstr>nice_theme</vt:lpstr>
      <vt:lpstr>Lecture 2 Single-cell chromatin accessibility:  Deciphering chromatin accessibility heterogeneity in cell populations</vt:lpstr>
      <vt:lpstr>Single-cell approaches to profile chromatin accessibility</vt:lpstr>
      <vt:lpstr>Multi-omics approaches to profile chromatin</vt:lpstr>
      <vt:lpstr>Spatially resolved single cell ATAC-seq</vt:lpstr>
      <vt:lpstr>10X Genomics single-cell ATAC-seq tagmentation occurs in bulk</vt:lpstr>
      <vt:lpstr>Single-cell ATAC-seq processing</vt:lpstr>
      <vt:lpstr>Single-cell ATAC-seq processing</vt:lpstr>
      <vt:lpstr>Single-cell ATAC-seq QC and analysis are essentially the same than in bulk</vt:lpstr>
      <vt:lpstr>Signac: extending Seurat for chromatin accessibility single-cell assays</vt:lpstr>
      <vt:lpstr>Signac: extending Seurat for chromatin accessibility single-cell assays</vt:lpstr>
      <vt:lpstr>chromVAR can identify TF motif “activity”</vt:lpstr>
      <vt:lpstr>Associating distal regulatory elements to the gene(s) they regulate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Single-cell chromatin accessibility:  Deciphering chromatin accessibility heterogeneity in cell populations</dc:title>
  <dc:creator>Jacques Serizay</dc:creator>
  <cp:lastModifiedBy>Jacques Serizay</cp:lastModifiedBy>
  <cp:revision>10</cp:revision>
  <dcterms:created xsi:type="dcterms:W3CDTF">2021-08-15T21:36:19Z</dcterms:created>
  <dcterms:modified xsi:type="dcterms:W3CDTF">2021-08-20T07:28:48Z</dcterms:modified>
</cp:coreProperties>
</file>